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B8940-64F9-4604-A81F-59723408F97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A06D472-E5F1-44E9-9F94-7254B6E12A6A}">
      <dgm:prSet phldrT="[Текст]" custT="1"/>
      <dgm:spPr/>
      <dgm:t>
        <a:bodyPr/>
        <a:lstStyle/>
        <a:p>
          <a:r>
            <a:rPr lang="ru-RU" sz="2000" dirty="0" smtClean="0"/>
            <a:t>А.И. Деникин</a:t>
          </a:r>
          <a:endParaRPr lang="ru-RU" sz="2000" dirty="0"/>
        </a:p>
      </dgm:t>
    </dgm:pt>
    <dgm:pt modelId="{6E29EF93-766A-415F-9090-827394662044}" type="parTrans" cxnId="{D08A96BD-9312-4D1A-9820-FCBCFE93B349}">
      <dgm:prSet/>
      <dgm:spPr/>
      <dgm:t>
        <a:bodyPr/>
        <a:lstStyle/>
        <a:p>
          <a:endParaRPr lang="ru-RU"/>
        </a:p>
      </dgm:t>
    </dgm:pt>
    <dgm:pt modelId="{64E888CD-C3DB-4661-8C0C-6241B3052CA9}" type="sibTrans" cxnId="{D08A96BD-9312-4D1A-9820-FCBCFE93B349}">
      <dgm:prSet/>
      <dgm:spPr/>
      <dgm:t>
        <a:bodyPr/>
        <a:lstStyle/>
        <a:p>
          <a:endParaRPr lang="ru-RU"/>
        </a:p>
      </dgm:t>
    </dgm:pt>
    <dgm:pt modelId="{1050D960-F43B-49EA-B2F1-203D03F457CE}">
      <dgm:prSet phldrT="[Текст]" custT="1"/>
      <dgm:spPr/>
      <dgm:t>
        <a:bodyPr/>
        <a:lstStyle/>
        <a:p>
          <a:r>
            <a:rPr lang="ru-RU" sz="2000" dirty="0" smtClean="0"/>
            <a:t>А.П. </a:t>
          </a:r>
          <a:r>
            <a:rPr lang="ru-RU" sz="2000" dirty="0" err="1" smtClean="0"/>
            <a:t>Кутепов</a:t>
          </a:r>
          <a:endParaRPr lang="ru-RU" sz="2000" dirty="0"/>
        </a:p>
      </dgm:t>
    </dgm:pt>
    <dgm:pt modelId="{4EEEA024-397A-4C44-8E5C-0DD5D8D57834}" type="parTrans" cxnId="{7AB59CD1-A23B-4738-A2DD-3DA834ED5C9A}">
      <dgm:prSet/>
      <dgm:spPr/>
      <dgm:t>
        <a:bodyPr/>
        <a:lstStyle/>
        <a:p>
          <a:endParaRPr lang="ru-RU"/>
        </a:p>
      </dgm:t>
    </dgm:pt>
    <dgm:pt modelId="{6BEB1E47-FEC8-4542-B47D-56A6D4C892B0}" type="sibTrans" cxnId="{7AB59CD1-A23B-4738-A2DD-3DA834ED5C9A}">
      <dgm:prSet/>
      <dgm:spPr/>
      <dgm:t>
        <a:bodyPr/>
        <a:lstStyle/>
        <a:p>
          <a:endParaRPr lang="ru-RU"/>
        </a:p>
      </dgm:t>
    </dgm:pt>
    <dgm:pt modelId="{1692373F-9AE1-4B20-9496-B2BF7457614D}" type="pres">
      <dgm:prSet presAssocID="{88FB8940-64F9-4604-A81F-59723408F970}" presName="Name0" presStyleCnt="0">
        <dgm:presLayoutVars>
          <dgm:dir/>
          <dgm:resizeHandles val="exact"/>
        </dgm:presLayoutVars>
      </dgm:prSet>
      <dgm:spPr/>
    </dgm:pt>
    <dgm:pt modelId="{B1FDF0CA-C138-4630-9D3A-C2F6E13F5D01}" type="pres">
      <dgm:prSet presAssocID="{88FB8940-64F9-4604-A81F-59723408F970}" presName="bkgdShp" presStyleLbl="alignAccFollowNode1" presStyleIdx="0" presStyleCnt="1"/>
      <dgm:spPr/>
    </dgm:pt>
    <dgm:pt modelId="{71C0D899-83D3-4A01-B14E-C5E7108289AD}" type="pres">
      <dgm:prSet presAssocID="{88FB8940-64F9-4604-A81F-59723408F970}" presName="linComp" presStyleCnt="0"/>
      <dgm:spPr/>
    </dgm:pt>
    <dgm:pt modelId="{94874466-D7B1-4BF2-8C4C-024B21783DA9}" type="pres">
      <dgm:prSet presAssocID="{CA06D472-E5F1-44E9-9F94-7254B6E12A6A}" presName="compNode" presStyleCnt="0"/>
      <dgm:spPr/>
    </dgm:pt>
    <dgm:pt modelId="{12AF7632-7D5D-4B8F-880E-E924D14A0FDA}" type="pres">
      <dgm:prSet presAssocID="{CA06D472-E5F1-44E9-9F94-7254B6E12A6A}" presName="node" presStyleLbl="node1" presStyleIdx="0" presStyleCnt="2" custScaleY="18350">
        <dgm:presLayoutVars>
          <dgm:bulletEnabled val="1"/>
        </dgm:presLayoutVars>
      </dgm:prSet>
      <dgm:spPr/>
    </dgm:pt>
    <dgm:pt modelId="{EBA15E66-CEFC-4EB3-8F21-056B65CAFCBD}" type="pres">
      <dgm:prSet presAssocID="{CA06D472-E5F1-44E9-9F94-7254B6E12A6A}" presName="invisiNode" presStyleLbl="node1" presStyleIdx="0" presStyleCnt="2"/>
      <dgm:spPr/>
    </dgm:pt>
    <dgm:pt modelId="{AEAA1697-3023-46FC-B451-116C4567D1A9}" type="pres">
      <dgm:prSet presAssocID="{CA06D472-E5F1-44E9-9F94-7254B6E12A6A}" presName="imagNode" presStyleLbl="fgImgPlace1" presStyleIdx="0" presStyleCnt="2" custScaleY="2526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C62CF5-71E6-4291-AAEA-7E4800F517FC}" type="pres">
      <dgm:prSet presAssocID="{64E888CD-C3DB-4661-8C0C-6241B3052CA9}" presName="sibTrans" presStyleLbl="sibTrans2D1" presStyleIdx="0" presStyleCnt="0"/>
      <dgm:spPr/>
    </dgm:pt>
    <dgm:pt modelId="{C9B52925-B9E0-44D7-8024-6E19B9AF48FD}" type="pres">
      <dgm:prSet presAssocID="{1050D960-F43B-49EA-B2F1-203D03F457CE}" presName="compNode" presStyleCnt="0"/>
      <dgm:spPr/>
    </dgm:pt>
    <dgm:pt modelId="{220FBCEB-DEF5-4054-8989-84FA1892EEE5}" type="pres">
      <dgm:prSet presAssocID="{1050D960-F43B-49EA-B2F1-203D03F457CE}" presName="node" presStyleLbl="node1" presStyleIdx="1" presStyleCnt="2" custScaleY="18333">
        <dgm:presLayoutVars>
          <dgm:bulletEnabled val="1"/>
        </dgm:presLayoutVars>
      </dgm:prSet>
      <dgm:spPr/>
    </dgm:pt>
    <dgm:pt modelId="{F032D4B7-B45F-438E-90E5-79B595679438}" type="pres">
      <dgm:prSet presAssocID="{1050D960-F43B-49EA-B2F1-203D03F457CE}" presName="invisiNode" presStyleLbl="node1" presStyleIdx="1" presStyleCnt="2"/>
      <dgm:spPr/>
    </dgm:pt>
    <dgm:pt modelId="{21AE0BC5-596F-4129-B594-9313674DCF7D}" type="pres">
      <dgm:prSet presAssocID="{1050D960-F43B-49EA-B2F1-203D03F457CE}" presName="imagNode" presStyleLbl="fgImgPlace1" presStyleIdx="1" presStyleCnt="2" custScaleY="25316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AB59CD1-A23B-4738-A2DD-3DA834ED5C9A}" srcId="{88FB8940-64F9-4604-A81F-59723408F970}" destId="{1050D960-F43B-49EA-B2F1-203D03F457CE}" srcOrd="1" destOrd="0" parTransId="{4EEEA024-397A-4C44-8E5C-0DD5D8D57834}" sibTransId="{6BEB1E47-FEC8-4542-B47D-56A6D4C892B0}"/>
    <dgm:cxn modelId="{E8C945AE-9E46-4341-BC8C-DF73C951F5B7}" type="presOf" srcId="{CA06D472-E5F1-44E9-9F94-7254B6E12A6A}" destId="{12AF7632-7D5D-4B8F-880E-E924D14A0FDA}" srcOrd="0" destOrd="0" presId="urn:microsoft.com/office/officeart/2005/8/layout/pList2"/>
    <dgm:cxn modelId="{98CC8C08-637E-48AC-9D08-04D55DF9EC86}" type="presOf" srcId="{88FB8940-64F9-4604-A81F-59723408F970}" destId="{1692373F-9AE1-4B20-9496-B2BF7457614D}" srcOrd="0" destOrd="0" presId="urn:microsoft.com/office/officeart/2005/8/layout/pList2"/>
    <dgm:cxn modelId="{AE1792DD-76A2-47E1-962A-41786D372A6A}" type="presOf" srcId="{64E888CD-C3DB-4661-8C0C-6241B3052CA9}" destId="{C4C62CF5-71E6-4291-AAEA-7E4800F517FC}" srcOrd="0" destOrd="0" presId="urn:microsoft.com/office/officeart/2005/8/layout/pList2"/>
    <dgm:cxn modelId="{F9A62C9F-3C96-46A0-8300-69CB66EF0FDA}" type="presOf" srcId="{1050D960-F43B-49EA-B2F1-203D03F457CE}" destId="{220FBCEB-DEF5-4054-8989-84FA1892EEE5}" srcOrd="0" destOrd="0" presId="urn:microsoft.com/office/officeart/2005/8/layout/pList2"/>
    <dgm:cxn modelId="{D08A96BD-9312-4D1A-9820-FCBCFE93B349}" srcId="{88FB8940-64F9-4604-A81F-59723408F970}" destId="{CA06D472-E5F1-44E9-9F94-7254B6E12A6A}" srcOrd="0" destOrd="0" parTransId="{6E29EF93-766A-415F-9090-827394662044}" sibTransId="{64E888CD-C3DB-4661-8C0C-6241B3052CA9}"/>
    <dgm:cxn modelId="{79A8A909-39CE-441D-9560-F20FBB159926}" type="presParOf" srcId="{1692373F-9AE1-4B20-9496-B2BF7457614D}" destId="{B1FDF0CA-C138-4630-9D3A-C2F6E13F5D01}" srcOrd="0" destOrd="0" presId="urn:microsoft.com/office/officeart/2005/8/layout/pList2"/>
    <dgm:cxn modelId="{64D85019-55B3-4AAD-8F8C-74420C01DCFA}" type="presParOf" srcId="{1692373F-9AE1-4B20-9496-B2BF7457614D}" destId="{71C0D899-83D3-4A01-B14E-C5E7108289AD}" srcOrd="1" destOrd="0" presId="urn:microsoft.com/office/officeart/2005/8/layout/pList2"/>
    <dgm:cxn modelId="{B293CDE5-3256-40BF-B5B0-24EB0C1C207B}" type="presParOf" srcId="{71C0D899-83D3-4A01-B14E-C5E7108289AD}" destId="{94874466-D7B1-4BF2-8C4C-024B21783DA9}" srcOrd="0" destOrd="0" presId="urn:microsoft.com/office/officeart/2005/8/layout/pList2"/>
    <dgm:cxn modelId="{E4B9E2D5-3CFD-4B94-9362-32173635AF98}" type="presParOf" srcId="{94874466-D7B1-4BF2-8C4C-024B21783DA9}" destId="{12AF7632-7D5D-4B8F-880E-E924D14A0FDA}" srcOrd="0" destOrd="0" presId="urn:microsoft.com/office/officeart/2005/8/layout/pList2"/>
    <dgm:cxn modelId="{7D6FC25E-BDBC-4D4D-9B42-0A704EB20706}" type="presParOf" srcId="{94874466-D7B1-4BF2-8C4C-024B21783DA9}" destId="{EBA15E66-CEFC-4EB3-8F21-056B65CAFCBD}" srcOrd="1" destOrd="0" presId="urn:microsoft.com/office/officeart/2005/8/layout/pList2"/>
    <dgm:cxn modelId="{F054517F-D240-47EA-B52F-1A7B659B44D2}" type="presParOf" srcId="{94874466-D7B1-4BF2-8C4C-024B21783DA9}" destId="{AEAA1697-3023-46FC-B451-116C4567D1A9}" srcOrd="2" destOrd="0" presId="urn:microsoft.com/office/officeart/2005/8/layout/pList2"/>
    <dgm:cxn modelId="{BBA84AFE-E19A-4E56-A3C6-1A039F58CCFB}" type="presParOf" srcId="{71C0D899-83D3-4A01-B14E-C5E7108289AD}" destId="{C4C62CF5-71E6-4291-AAEA-7E4800F517FC}" srcOrd="1" destOrd="0" presId="urn:microsoft.com/office/officeart/2005/8/layout/pList2"/>
    <dgm:cxn modelId="{45D9497E-02EC-4C9B-9CD4-56E366D5B99B}" type="presParOf" srcId="{71C0D899-83D3-4A01-B14E-C5E7108289AD}" destId="{C9B52925-B9E0-44D7-8024-6E19B9AF48FD}" srcOrd="2" destOrd="0" presId="urn:microsoft.com/office/officeart/2005/8/layout/pList2"/>
    <dgm:cxn modelId="{ECBEA773-9CFD-40DD-B973-8C31B1D322FC}" type="presParOf" srcId="{C9B52925-B9E0-44D7-8024-6E19B9AF48FD}" destId="{220FBCEB-DEF5-4054-8989-84FA1892EEE5}" srcOrd="0" destOrd="0" presId="urn:microsoft.com/office/officeart/2005/8/layout/pList2"/>
    <dgm:cxn modelId="{FA108DB8-3E01-40C8-9D84-4E7653BB5AF3}" type="presParOf" srcId="{C9B52925-B9E0-44D7-8024-6E19B9AF48FD}" destId="{F032D4B7-B45F-438E-90E5-79B595679438}" srcOrd="1" destOrd="0" presId="urn:microsoft.com/office/officeart/2005/8/layout/pList2"/>
    <dgm:cxn modelId="{27B9FEF1-8A9D-4100-AB1A-F135E25C335D}" type="presParOf" srcId="{C9B52925-B9E0-44D7-8024-6E19B9AF48FD}" destId="{21AE0BC5-596F-4129-B594-9313674DCF7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DF0CA-C138-4630-9D3A-C2F6E13F5D01}">
      <dsp:nvSpPr>
        <dsp:cNvPr id="0" name=""/>
        <dsp:cNvSpPr/>
      </dsp:nvSpPr>
      <dsp:spPr>
        <a:xfrm>
          <a:off x="0" y="38088"/>
          <a:ext cx="8229600" cy="2151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A1697-3023-46FC-B451-116C4567D1A9}">
      <dsp:nvSpPr>
        <dsp:cNvPr id="0" name=""/>
        <dsp:cNvSpPr/>
      </dsp:nvSpPr>
      <dsp:spPr>
        <a:xfrm>
          <a:off x="247832" y="116302"/>
          <a:ext cx="3682826" cy="39857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F7632-7D5D-4B8F-880E-E924D14A0FDA}">
      <dsp:nvSpPr>
        <dsp:cNvPr id="0" name=""/>
        <dsp:cNvSpPr/>
      </dsp:nvSpPr>
      <dsp:spPr>
        <a:xfrm rot="10800000">
          <a:off x="247832" y="4258466"/>
          <a:ext cx="3682826" cy="4825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А.И. Деникин</a:t>
          </a:r>
          <a:endParaRPr lang="ru-RU" sz="2000" kern="1200" dirty="0"/>
        </a:p>
      </dsp:txBody>
      <dsp:txXfrm rot="10800000">
        <a:off x="247832" y="4258466"/>
        <a:ext cx="3682826" cy="482535"/>
      </dsp:txXfrm>
    </dsp:sp>
    <dsp:sp modelId="{21AE0BC5-596F-4129-B594-9313674DCF7D}">
      <dsp:nvSpPr>
        <dsp:cNvPr id="0" name=""/>
        <dsp:cNvSpPr/>
      </dsp:nvSpPr>
      <dsp:spPr>
        <a:xfrm>
          <a:off x="4298941" y="114264"/>
          <a:ext cx="3682826" cy="39943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FBCEB-DEF5-4054-8989-84FA1892EEE5}">
      <dsp:nvSpPr>
        <dsp:cNvPr id="0" name=""/>
        <dsp:cNvSpPr/>
      </dsp:nvSpPr>
      <dsp:spPr>
        <a:xfrm rot="10800000">
          <a:off x="4298941" y="4260951"/>
          <a:ext cx="3682826" cy="4820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А.П. </a:t>
          </a:r>
          <a:r>
            <a:rPr lang="ru-RU" sz="2000" kern="1200" dirty="0" err="1" smtClean="0"/>
            <a:t>Кутепов</a:t>
          </a:r>
          <a:endParaRPr lang="ru-RU" sz="2000" kern="1200" dirty="0"/>
        </a:p>
      </dsp:txBody>
      <dsp:txXfrm rot="10800000">
        <a:off x="4298941" y="4260951"/>
        <a:ext cx="3682826" cy="48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rfin\Desktop\Smorgon'.%20Zabytyj%20front.480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848872" cy="38884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Сморгонь: 810 дней, потрясших мир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984776" cy="1944216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sz="2800" b="1" dirty="0" smtClean="0"/>
              <a:t>Кто под Сморгонью не бывал, тот войны не видал»</a:t>
            </a:r>
          </a:p>
          <a:p>
            <a:endParaRPr lang="ru-RU" dirty="0"/>
          </a:p>
        </p:txBody>
      </p:sp>
      <p:pic>
        <p:nvPicPr>
          <p:cNvPr id="4" name="Рисунок 3" descr="1-p_g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7564" y="3636640"/>
            <a:ext cx="4603440" cy="3068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дальнейшем газовые атаки вошли в разряд обычных боевых действий и чаще всего проводились противником, исходя из условий местности на участке от Сморгони до Крево. Так, в ночной немецкой газовой атаке с 2 на 3 августа 1916 года у станции Сморгонь были насмерть отравлены свыше 3.000 солдат и офицеров Кавказской гренадерской дивизии.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кровопролитных боях за Сморгонь мужество и командирские навыки проявили офицеры Антон Деникин и Александр </a:t>
            </a:r>
            <a:r>
              <a:rPr lang="ru-RU" sz="2400" dirty="0" err="1" smtClean="0"/>
              <a:t>Кутепов</a:t>
            </a:r>
            <a:r>
              <a:rPr lang="ru-RU" sz="2400" dirty="0" smtClean="0"/>
              <a:t>, ставшие впоследствии известными генералами Белого движения.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Вместе с ними воевал </a:t>
            </a:r>
            <a:r>
              <a:rPr lang="ru-RU" sz="2000" dirty="0" smtClean="0"/>
              <a:t>и также </a:t>
            </a:r>
            <a:r>
              <a:rPr lang="ru-RU" sz="2000" dirty="0" smtClean="0"/>
              <a:t>подпоручик Валентин Катаев, снискавший впоследствии славу еще и на литературном поприще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Из письма Валентина Катаева своей возлюбленной: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12776"/>
            <a:ext cx="5194920" cy="511256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i="1" dirty="0" smtClean="0"/>
              <a:t>«Дорогая Миньона!</a:t>
            </a:r>
          </a:p>
          <a:p>
            <a:pPr fontAlgn="base"/>
            <a:r>
              <a:rPr lang="ru-RU" i="1" dirty="0" smtClean="0"/>
              <a:t>Опять обстрел. Немец бьет по батарее, словно гвозди вколачивает… Ужасное зрелище… Если вам кто-то скажет, что на войне не страшно, не верьте. Я боюсь, что немецкий наблюдатель уже обнаружил наш взвод со своей колбасы и немецкая тяжелая артиллерия уже готовится снести нас с лица земли своими чемоданами. Ах, простите, колбаса это аэростат с наблюдателем в корзине, а чемодан громадный снаряд…».</a:t>
            </a:r>
          </a:p>
          <a:p>
            <a:endParaRPr lang="ru-RU" dirty="0"/>
          </a:p>
        </p:txBody>
      </p:sp>
      <p:pic>
        <p:nvPicPr>
          <p:cNvPr id="4" name="Рисунок 3" descr="Valentin_Kataev_(19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528392" cy="5121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Сморгонь потом нарекут «мертвый город»: он будет полностью разрушен и сожжен. После войны из 16 тысяч жителей сюда вернутся всего 130 человек…</a:t>
            </a:r>
            <a:endParaRPr lang="ru-RU" sz="2800" dirty="0"/>
          </a:p>
        </p:txBody>
      </p:sp>
      <p:pic>
        <p:nvPicPr>
          <p:cNvPr id="4" name="Содержимое 3" descr="253670fafc4743545ed71f601db49d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878523" cy="49685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620688"/>
            <a:ext cx="4906888" cy="550547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…В марте 1917‑го в войска пришло сообщение об отречении от престола императора и Верховного главнокомандующего Николая II.</a:t>
            </a:r>
          </a:p>
          <a:p>
            <a:pPr fontAlgn="base"/>
            <a:r>
              <a:rPr lang="ru-RU" dirty="0" smtClean="0"/>
              <a:t>В армии началось брожение, резко упала дисциплина, массовым стало братание русских и немецких солдат. Ничего не изменил и приезд в Крево и Залесье премьер-министра Временного правительства Александра Керенского</a:t>
            </a:r>
          </a:p>
          <a:p>
            <a:endParaRPr lang="ru-RU" dirty="0"/>
          </a:p>
        </p:txBody>
      </p:sp>
      <p:pic>
        <p:nvPicPr>
          <p:cNvPr id="4" name="Рисунок 3" descr="250px-Alexander_Kerensky_LOC_24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528392" cy="5264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4 декабря </a:t>
            </a:r>
            <a:r>
              <a:rPr lang="ru-RU" dirty="0" smtClean="0"/>
              <a:t>1917 </a:t>
            </a:r>
            <a:r>
              <a:rPr lang="ru-RU" dirty="0" smtClean="0"/>
              <a:t>года в местечке Солы было заключено перемирие с немцами. Героическая оборона Сморгони, которая впоследствии даже не упоминалась в советских учебниках истории, закончилась.</a:t>
            </a:r>
          </a:p>
          <a:p>
            <a:pPr fontAlgn="base"/>
            <a:r>
              <a:rPr lang="ru-RU" dirty="0" smtClean="0"/>
              <a:t>Десятки тысяч солдат и офицеров отдали жизнь, защищая от врага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Отечество, 847 поименно известных героев стали в тех боях за белорусский городок Георгиевскими кавалерами. Увы, их ратный подвиг после 1917‑го года был предан забвению…</a:t>
            </a:r>
            <a:endParaRPr lang="ru-RU" sz="2400" dirty="0"/>
          </a:p>
        </p:txBody>
      </p:sp>
      <p:pic>
        <p:nvPicPr>
          <p:cNvPr id="4" name="Содержимое 3" descr="SOIUZ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753" y="1772816"/>
            <a:ext cx="8434503" cy="482453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Русские окопы у Сморгони, 1917 г.</a:t>
            </a:r>
            <a:endParaRPr lang="ru-RU" dirty="0"/>
          </a:p>
        </p:txBody>
      </p:sp>
      <p:pic>
        <p:nvPicPr>
          <p:cNvPr id="4" name="Содержимое 3" descr="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194" y="1600200"/>
            <a:ext cx="7419611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Бой во время газовой атаки немцев</a:t>
            </a:r>
            <a:endParaRPr lang="ru-RU" dirty="0"/>
          </a:p>
        </p:txBody>
      </p:sp>
      <p:pic>
        <p:nvPicPr>
          <p:cNvPr id="4" name="Содержимое 3" descr="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781" y="1600200"/>
            <a:ext cx="7404438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Руины костела, 1916 г</a:t>
            </a:r>
            <a:endParaRPr lang="ru-RU" dirty="0"/>
          </a:p>
        </p:txBody>
      </p:sp>
      <p:pic>
        <p:nvPicPr>
          <p:cNvPr id="4" name="Содержимое 3" descr="04.-Кос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76563"/>
            <a:ext cx="7632848" cy="547656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Осенью 1915 года Первая мировая война докатилась до Беларуси. К вечеру 15 сентября после восьми часового боя немецкий кавалерийский полк занял Сморгонь. Русские войска вынуждено отступили на Крево. 20 сентября подошедшие части 4-го Сибирского и 36-го армейского корпусов русской армии с боем отбили город. В войска из ставки поступил приказ: «Стоять насмерть! Ни шагу назад!»,</a:t>
            </a:r>
            <a:br>
              <a:rPr lang="ru-RU" sz="2400" b="1" dirty="0" smtClean="0"/>
            </a:br>
            <a:r>
              <a:rPr lang="ru-RU" sz="2400" b="1" dirty="0" smtClean="0"/>
              <a:t>Так началась 810-дневная битва за Сморгонь, у которой наступавшая немецкая армия впервые была остановлена и понесла значительные потери.</a:t>
            </a:r>
            <a:endParaRPr lang="ru-RU" sz="2400" b="1" dirty="0"/>
          </a:p>
        </p:txBody>
      </p:sp>
      <p:pic>
        <p:nvPicPr>
          <p:cNvPr id="4" name="Содержимое 3" descr="1915vil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89308"/>
            <a:ext cx="3812702" cy="563746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Жертвы газовой атаки 1916 года</a:t>
            </a:r>
            <a:endParaRPr lang="ru-RU" dirty="0"/>
          </a:p>
        </p:txBody>
      </p:sp>
      <p:pic>
        <p:nvPicPr>
          <p:cNvPr id="4" name="Содержимое 3" descr="08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2244"/>
            <a:ext cx="7467600" cy="4321874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Руины на центральной площади Сморгони, 1917 г</a:t>
            </a:r>
            <a:endParaRPr lang="ru-RU" dirty="0"/>
          </a:p>
        </p:txBody>
      </p:sp>
      <p:pic>
        <p:nvPicPr>
          <p:cNvPr id="4" name="Содержимое 3" descr="11_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467600" cy="451789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Сморгонь. Забытый фронт.</a:t>
            </a:r>
            <a:endParaRPr lang="ru-RU" dirty="0"/>
          </a:p>
        </p:txBody>
      </p:sp>
      <p:pic>
        <p:nvPicPr>
          <p:cNvPr id="4" name="Smorgon'. Zabytyj front.48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754062"/>
            <a:ext cx="8139112" cy="6103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О том, что происходило в Сморгони, знал тогда, пожалуй, весь мир. Не случайно солдаты сложили и такую поговорку: «Кто под Сморгонью не бывал, тот войны не видал». Но самые, пожалуй, трагические страницы истории Первой мировой войны — газовые атаки.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Содержимое 3" descr="post-207-1366104006&amp;w=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17187"/>
            <a:ext cx="8316416" cy="55408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Из воспоминаний </a:t>
            </a:r>
            <a:r>
              <a:rPr lang="ru-RU" sz="2700" b="1" dirty="0" smtClean="0"/>
              <a:t>дочери Льва Толстого Александры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87824" y="908720"/>
            <a:ext cx="5698976" cy="5949280"/>
          </a:xfrm>
        </p:spPr>
        <p:txBody>
          <a:bodyPr>
            <a:normAutofit fontScale="55000" lnSpcReduction="20000"/>
          </a:bodyPr>
          <a:lstStyle/>
          <a:p>
            <a:r>
              <a:rPr lang="ru-RU" sz="3300" i="1" dirty="0" smtClean="0"/>
              <a:t>«По узким ходам сообщения мы дошли до глубокого низкого блиндажа. Войти в него можно было только согнувшись. За столом, покрытым бумагами, сидел генерал. Он доверительно сообщил мне, что наша армия готовится перед рассветом к наступлению. Расспросил меня о медицинском персонале, числе санитарных повозок, госпитале. Мы напряженно ждали. В два часа утра мы заметили, что, разрываясь, немецкие снаряды выпускали желтый дымок. Он расстилался по лощине, и от него шел запах хлора.</a:t>
            </a:r>
            <a:br>
              <a:rPr lang="ru-RU" sz="3300" i="1" dirty="0" smtClean="0"/>
            </a:br>
            <a:r>
              <a:rPr lang="ru-RU" sz="3300" i="1" dirty="0" smtClean="0"/>
              <a:t/>
            </a:r>
            <a:br>
              <a:rPr lang="ru-RU" sz="3300" i="1" dirty="0" smtClean="0"/>
            </a:br>
            <a:r>
              <a:rPr lang="ru-RU" sz="3300" i="1" dirty="0" smtClean="0"/>
              <a:t>— Маски! Маски надевайте!</a:t>
            </a:r>
            <a:br>
              <a:rPr lang="ru-RU" sz="3300" i="1" dirty="0" smtClean="0"/>
            </a:br>
            <a:r>
              <a:rPr lang="ru-RU" sz="3300" i="1" dirty="0" smtClean="0"/>
              <a:t/>
            </a:r>
            <a:br>
              <a:rPr lang="ru-RU" sz="3300" i="1" dirty="0" smtClean="0"/>
            </a:br>
            <a:r>
              <a:rPr lang="ru-RU" sz="3300" i="1" dirty="0" smtClean="0"/>
              <a:t>Прошло с полчаса. Снаряды, начиненные газом, продолжали разрываться густым желтоватым туманом.</a:t>
            </a:r>
            <a:br>
              <a:rPr lang="ru-RU" sz="3300" i="1" dirty="0" smtClean="0"/>
            </a:br>
            <a:r>
              <a:rPr lang="ru-RU" sz="3300" i="1" dirty="0" smtClean="0"/>
              <a:t/>
            </a:r>
            <a:br>
              <a:rPr lang="ru-RU" sz="3300" i="1" dirty="0" smtClean="0"/>
            </a:br>
            <a:r>
              <a:rPr lang="ru-RU" sz="3300" i="1" dirty="0" smtClean="0"/>
              <a:t>— Что–то вишней запахло, братцы!</a:t>
            </a:r>
            <a:br>
              <a:rPr lang="ru-RU" sz="3300" i="1" dirty="0" smtClean="0"/>
            </a:br>
            <a:r>
              <a:rPr lang="ru-RU" sz="3300" i="1" dirty="0" smtClean="0"/>
              <a:t/>
            </a:r>
            <a:br>
              <a:rPr lang="ru-RU" sz="3300" i="1" dirty="0" smtClean="0"/>
            </a:br>
            <a:r>
              <a:rPr lang="ru-RU" sz="3300" i="1" dirty="0" smtClean="0"/>
              <a:t>Цианистый калий! Опять этот ужасный животный страх! Дрожали челюсти, стучали зубы..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6" name="Рисунок 5" descr="250px-Alexandra_Lvovna_Tolst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2900018" cy="38164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Бои за Сморгонь были страшные. Неслучайно у русских солдат сложилась поговорка: «Кто под Сморгонью не бывал, тот войны не видал». Только в один день 25 сентября 1915 года в штыковых атаках погибли 5,5 тысячи немцев и 3,5 тысячи русских солдат гвардейских полков. В нарушение всех приказов было заключено перемирие — чтобы собрать убитых и раненых на поле боя у реки </a:t>
            </a:r>
            <a:r>
              <a:rPr lang="ru-RU" dirty="0" err="1" smtClean="0"/>
              <a:t>Вилии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К концу октября 1915 года активность боевых действий уменьшилась, так как силы воюющих сторон были истощены. Войска зарывались в землю. И до наших дней сохранились здесь их окопы и траншеи, бетонные доты, другие оборонительные сооружения.</a:t>
            </a:r>
            <a:endParaRPr lang="ru-RU" sz="1800" b="1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585805" cy="3057203"/>
          </a:xfrm>
        </p:spPr>
      </p:pic>
      <p:pic>
        <p:nvPicPr>
          <p:cNvPr id="5" name="Рисунок 4" descr="Krewo6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005064"/>
            <a:ext cx="4536503" cy="2852935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4176464" cy="2808312"/>
          </a:xfrm>
          <a:prstGeom prst="rect">
            <a:avLst/>
          </a:prstGeom>
        </p:spPr>
      </p:pic>
      <p:pic>
        <p:nvPicPr>
          <p:cNvPr id="7" name="Рисунок 6" descr="9e882291c41bdb86baf303df4d9346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4174719" cy="2852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12 октября 1915 года. С 3 до 5 часов ночи химической атаке подверглись позиции 3‑й гвардейской пехотной дивизии. Газ проник более чем на 20 километров. Русские солдаты не сразу поняли, почему вдруг стало трудно дышать, а в воздухе появились целые облака серо-зеленого цвета с запахом вишни. От удушливого, вызывающего мучительный кашель газа не было спасения. Он проникал в любую щель.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фронтовой заметки Михаила Зощенко: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«Сквозь завесу дыма вижу, что многие солдаты лежат мертвые, их большинство. Иные же стонут и не могут подняться. Опираясь на палку, я бреду в лазарет. На моем платке кровь от ужасной рвоты. Я вижу пожелтевшую траву и сотни дохлых воробьев, упавших на дорогу».</a:t>
            </a:r>
            <a:endParaRPr lang="ru-RU" i="1" dirty="0"/>
          </a:p>
        </p:txBody>
      </p:sp>
      <p:pic>
        <p:nvPicPr>
          <p:cNvPr id="4" name="Рисунок 3" descr="Михаил_Зощенко_на_фрон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672408" cy="4461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620688"/>
            <a:ext cx="4032448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К слову, вместе с людьми от газа погибали и лошади. Чтобы хоть как-то защитить животных, позже в войска стали поступать специальные противогазы и для них.</a:t>
            </a:r>
            <a:endParaRPr lang="ru-RU" dirty="0"/>
          </a:p>
        </p:txBody>
      </p:sp>
      <p:pic>
        <p:nvPicPr>
          <p:cNvPr id="5" name="Рисунок 4" descr="samyje-neobychnyje-protivogaz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5040560" cy="5346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</TotalTime>
  <Words>855</Words>
  <Application>Microsoft Office PowerPoint</Application>
  <PresentationFormat>Экран (4:3)</PresentationFormat>
  <Paragraphs>32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Сморгонь: 810 дней, потрясших мир</vt:lpstr>
      <vt:lpstr>Осенью 1915 года Первая мировая война докатилась до Беларуси. К вечеру 15 сентября после восьми часового боя немецкий кавалерийский полк занял Сморгонь. Русские войска вынуждено отступили на Крево. 20 сентября подошедшие части 4-го Сибирского и 36-го армейского корпусов русской армии с боем отбили город. В войска из ставки поступил приказ: «Стоять насмерть! Ни шагу назад!», Так началась 810-дневная битва за Сморгонь, у которой наступавшая немецкая армия впервые была остановлена и понесла значительные потери.</vt:lpstr>
      <vt:lpstr>О том, что происходило в Сморгони, знал тогда, пожалуй, весь мир. Не случайно солдаты сложили и такую поговорку: «Кто под Сморгонью не бывал, тот войны не видал». Но самые, пожалуй, трагические страницы истории Первой мировой войны — газовые атаки. </vt:lpstr>
      <vt:lpstr>Из воспоминаний дочери Льва Толстого Александры </vt:lpstr>
      <vt:lpstr>Слайд 5</vt:lpstr>
      <vt:lpstr>К концу октября 1915 года активность боевых действий уменьшилась, так как силы воюющих сторон были истощены. Войска зарывались в землю. И до наших дней сохранились здесь их окопы и траншеи, бетонные доты, другие оборонительные сооружения.</vt:lpstr>
      <vt:lpstr>Слайд 7</vt:lpstr>
      <vt:lpstr>Из фронтовой заметки Михаила Зощенко:</vt:lpstr>
      <vt:lpstr>Слайд 9</vt:lpstr>
      <vt:lpstr>Слайд 10</vt:lpstr>
      <vt:lpstr>В кровопролитных боях за Сморгонь мужество и командирские навыки проявили офицеры Антон Деникин и Александр Кутепов, ставшие впоследствии известными генералами Белого движения.</vt:lpstr>
      <vt:lpstr>Вместе с ними воевал и также подпоручик Валентин Катаев, снискавший впоследствии славу еще и на литературном поприще. Из письма Валентина Катаева своей возлюбленной:</vt:lpstr>
      <vt:lpstr>Сморгонь потом нарекут «мертвый город»: он будет полностью разрушен и сожжен. После войны из 16 тысяч жителей сюда вернутся всего 130 человек…</vt:lpstr>
      <vt:lpstr>Слайд 14</vt:lpstr>
      <vt:lpstr>Слайд 15</vt:lpstr>
      <vt:lpstr>Отечество, 847 поименно известных героев стали в тех боях за белорусский городок Георгиевскими кавалерами. Увы, их ратный подвиг после 1917‑го года был предан забвению…</vt:lpstr>
      <vt:lpstr>Русские окопы у Сморгони, 1917 г.</vt:lpstr>
      <vt:lpstr>Бой во время газовой атаки немцев</vt:lpstr>
      <vt:lpstr>Руины костела, 1916 г</vt:lpstr>
      <vt:lpstr>Жертвы газовой атаки 1916 года</vt:lpstr>
      <vt:lpstr>Руины на центральной площади Сморгони, 1917 г</vt:lpstr>
      <vt:lpstr>Сморгонь. Забытый фронт.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Сморгонь: 810 дней, потрясших мир</dc:title>
  <dc:creator>Morfin</dc:creator>
  <cp:lastModifiedBy>Morfin</cp:lastModifiedBy>
  <cp:revision>11</cp:revision>
  <dcterms:created xsi:type="dcterms:W3CDTF">2014-07-14T09:38:59Z</dcterms:created>
  <dcterms:modified xsi:type="dcterms:W3CDTF">2014-07-14T11:21:24Z</dcterms:modified>
</cp:coreProperties>
</file>