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7" r:id="rId2"/>
    <p:sldId id="326" r:id="rId3"/>
    <p:sldId id="312" r:id="rId4"/>
    <p:sldId id="313" r:id="rId5"/>
    <p:sldId id="314" r:id="rId6"/>
    <p:sldId id="316" r:id="rId7"/>
    <p:sldId id="315" r:id="rId8"/>
    <p:sldId id="319" r:id="rId9"/>
    <p:sldId id="320" r:id="rId10"/>
    <p:sldId id="318" r:id="rId11"/>
    <p:sldId id="317" r:id="rId12"/>
    <p:sldId id="321" r:id="rId13"/>
    <p:sldId id="256" r:id="rId14"/>
    <p:sldId id="276" r:id="rId15"/>
    <p:sldId id="296" r:id="rId16"/>
    <p:sldId id="283" r:id="rId17"/>
    <p:sldId id="280" r:id="rId18"/>
    <p:sldId id="288" r:id="rId19"/>
    <p:sldId id="301" r:id="rId20"/>
    <p:sldId id="322" r:id="rId21"/>
    <p:sldId id="327" r:id="rId22"/>
    <p:sldId id="298" r:id="rId23"/>
    <p:sldId id="308" r:id="rId24"/>
    <p:sldId id="310" r:id="rId25"/>
    <p:sldId id="286" r:id="rId26"/>
    <p:sldId id="311" r:id="rId27"/>
    <p:sldId id="323" r:id="rId28"/>
    <p:sldId id="304" r:id="rId29"/>
    <p:sldId id="329" r:id="rId30"/>
    <p:sldId id="324" r:id="rId31"/>
    <p:sldId id="328" r:id="rId32"/>
    <p:sldId id="257" r:id="rId33"/>
    <p:sldId id="32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A04C2-5051-46A3-AED1-4789E023A515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09FA9-39B9-47C2-821B-B627E754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9FA9-39B9-47C2-821B-B627E754CC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9FA9-39B9-47C2-821B-B627E754CC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5979C4A-0952-4E9A-9849-2AFE49D329D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A7C4DD-FDE2-45A6-8AD6-FEF34561B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olbattle.ru/index.php?threads/%D0%94%D0%B5%D1%82%D0%B8-%E2%80%93-%D0%B3%D0%B5%D1%80%D0%BE%D0%B8-%D0%9F%D0%B5%D1%80%D0%B2%D0%BE%D0%B9-%D0%BC%D0%B8%D1%80%D0%BE%D0%B2%D0%BE%D0%B9-%D0%B2%D0%BE%D0%B9%D0%BD%D1%8B.30109/" TargetMode="External"/><Relationship Id="rId3" Type="http://schemas.openxmlformats.org/officeDocument/2006/relationships/hyperlink" Target="http://iskra-chel.ru/a112285-gorod-geroj-pervoj.html" TargetMode="External"/><Relationship Id="rId7" Type="http://schemas.openxmlformats.org/officeDocument/2006/relationships/hyperlink" Target="http://wg-lj.livejournal.com/1344058.html" TargetMode="External"/><Relationship Id="rId2" Type="http://schemas.openxmlformats.org/officeDocument/2006/relationships/hyperlink" Target="http://www.ote4estvo.ru/sobytiya-xx/147-brusilovskij-prory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kolazhizni.ru/archive/0/n-10009/" TargetMode="External"/><Relationship Id="rId5" Type="http://schemas.openxmlformats.org/officeDocument/2006/relationships/hyperlink" Target="http://www.istpravda.ru/books/5830/" TargetMode="External"/><Relationship Id="rId4" Type="http://schemas.openxmlformats.org/officeDocument/2006/relationships/hyperlink" Target="http://akosinov.jimdo.com/&#1075;&#1077;&#1088;&#1086;&#1080;-&#1074;&#1077;&#1083;&#1080;&#1082;&#1086;&#1081;-&#1074;&#1086;&#1081;&#1085;&#1099;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0;&#1086;&#1085;&#1082;&#1091;&#1088;&#1089;%20&#1051;&#1091;&#1095;&#1096;&#1080;&#1081;%20&#1096;&#1082;&#1086;&#1083;&#1100;&#1085;&#1099;&#1081;%20&#1091;&#1088;&#1086;&#1082;%20&#1087;&#1086;%20&#1055;&#1077;&#1088;&#1074;&#1086;&#1081;%20&#1084;&#1080;&#1088;&#1086;&#1074;&#1086;&#1081;.%20&#1040;&#1073;&#1072;&#1096;&#1077;&#1074;&#1072;%20&#1040;.&#1044;\&#1047;&#1072;&#1097;&#1080;&#1090;&#1072;%20&#1082;&#1088;&#1077;&#1087;&#1086;&#1089;&#1090;&#1080;%20&#1054;&#1089;&#1086;&#1074;&#1077;&#1094;.%20&#1040;&#1090;&#1072;&#1082;&#1072;%20&#1084;&#1077;&#1088;&#1090;&#1074;&#1077;&#1094;&#1086;&#1074;%201915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05880"/>
            <a:ext cx="8640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latin typeface="Comic Sans MS" pitchFamily="66" charset="0"/>
              </a:rPr>
              <a:t>РОЛЬ ЛИЧНОСТИ В ВОЕННЫХ СОБЫТИЯХ</a:t>
            </a:r>
            <a:br>
              <a:rPr lang="ru-RU" b="1" dirty="0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Comic Sans MS" pitchFamily="66" charset="0"/>
              </a:rPr>
              <a:t>(на примере Первой мировой войны)</a:t>
            </a:r>
            <a:endParaRPr lang="ru-RU" sz="32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1496" y="2780928"/>
            <a:ext cx="6059016" cy="2841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Абашева Анна Дмитриевна, учитель истории и обществознания </a:t>
            </a:r>
            <a:r>
              <a:rPr lang="ru-RU" dirty="0" smtClean="0">
                <a:latin typeface="Comic Sans MS" pitchFamily="66" charset="0"/>
              </a:rPr>
              <a:t>         МБОУ </a:t>
            </a:r>
            <a:r>
              <a:rPr lang="ru-RU" dirty="0" smtClean="0">
                <a:latin typeface="Comic Sans MS" pitchFamily="66" charset="0"/>
              </a:rPr>
              <a:t>«СОШ №6 </a:t>
            </a:r>
            <a:r>
              <a:rPr lang="ru-RU" dirty="0" err="1" smtClean="0">
                <a:latin typeface="Comic Sans MS" pitchFamily="66" charset="0"/>
              </a:rPr>
              <a:t>им.А.С.Пушкина</a:t>
            </a:r>
            <a:r>
              <a:rPr lang="ru-RU" dirty="0" smtClean="0">
                <a:latin typeface="Comic Sans MS" pitchFamily="66" charset="0"/>
              </a:rPr>
              <a:t>» г.Калуги, стаж работы 1 год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4"/>
            <a:ext cx="1162472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61037"/>
            <a:ext cx="8229600" cy="896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– святое дело, иди на врага смело.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1052736"/>
          <a:ext cx="6624738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23"/>
                <a:gridCol w="1104123"/>
                <a:gridCol w="1104123"/>
                <a:gridCol w="1104123"/>
                <a:gridCol w="1104123"/>
                <a:gridCol w="1104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 -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,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omic Sans MS" pitchFamily="66" charset="0"/>
                        </a:rPr>
                        <a:t>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omic Sans MS" pitchFamily="66" charset="0"/>
                        </a:rPr>
                        <a:t>И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Р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М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Я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Г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49280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Авось да небось на фронте брось.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377672"/>
          <a:ext cx="7200802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686"/>
                <a:gridCol w="1028686"/>
                <a:gridCol w="1028686"/>
                <a:gridCol w="1028686"/>
                <a:gridCol w="1028686"/>
                <a:gridCol w="1028686"/>
                <a:gridCol w="1028686"/>
              </a:tblGrid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Ф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1216" y="44624"/>
            <a:ext cx="1090464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6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44827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Как вы понимаете смысл пословиц?</a:t>
            </a:r>
          </a:p>
          <a:p>
            <a:pPr>
              <a:buBlip>
                <a:blip r:embed="rId2"/>
              </a:buBlip>
            </a:pPr>
            <a:endParaRPr lang="ru-RU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Как вы думаете, о чем пойдет речь на уроке. Определите тему урока.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10" name="Picture 6" descr="http://omskgazeta.ru/images/items/orig_e22120471452454a8cbf791bd58f17da.jpg"/>
          <p:cNvPicPr>
            <a:picLocks noChangeAspect="1" noChangeArrowheads="1"/>
          </p:cNvPicPr>
          <p:nvPr/>
        </p:nvPicPr>
        <p:blipFill>
          <a:blip r:embed="rId3" cstate="print"/>
          <a:srcRect l="1622" r="1081" b="5827"/>
          <a:stretch>
            <a:fillRect/>
          </a:stretch>
        </p:blipFill>
        <p:spPr bwMode="auto">
          <a:xfrm>
            <a:off x="2123729" y="3129185"/>
            <a:ext cx="4392487" cy="2761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09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4519"/>
          </a:xfrm>
        </p:spPr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Герои, Личности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908720"/>
            <a:ext cx="7236296" cy="2304256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«Есть память, которой не будет забвенья,  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слава, которой не будет конца…» 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9411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Памятник  героям Первой мировой войны (проект)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://www.molgvardia.ru/sites/default/files/pamya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068960"/>
            <a:ext cx="4734723" cy="270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13681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Попробуйте сформулировать цель и задачи нашего урока.</a:t>
            </a: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46" name="AutoShape 2" descr="http://warinform.com/wp-content/uploads/2013/12/1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://warinform.com/wp-content/uploads/2013/12/12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344816" cy="3672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  выяснить роль личности в военных событиях.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спомнить определение личности;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рассмотреть боевые операции через призму подвигов, выделяя роль отдельных личностей, будь то командующий армией, простой солдат или не военный человек.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 Вспомним из курса обществознания определение личности         </a:t>
            </a:r>
          </a:p>
          <a:p>
            <a:pPr algn="ctr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(Личностью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называется человеческий индивид, являющийся субъектом сознательной деятельности, обладающий совокупностью социально значимых черт, свойств и качеств, которые он реализует в общественной жизни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.)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Krjuchkov_port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1789931" cy="2194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aleksandkosi.narod.ru/olderfiles/4/e216238a936f.jpg"/>
          <p:cNvPicPr>
            <a:picLocks noChangeAspect="1" noChangeArrowheads="1"/>
          </p:cNvPicPr>
          <p:nvPr/>
        </p:nvPicPr>
        <p:blipFill>
          <a:blip r:embed="rId3" cstate="print"/>
          <a:srcRect b="6061"/>
          <a:stretch>
            <a:fillRect/>
          </a:stretch>
        </p:blipFill>
        <p:spPr bwMode="auto">
          <a:xfrm>
            <a:off x="6804248" y="1556792"/>
            <a:ext cx="172819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174" y="1916832"/>
            <a:ext cx="2726970" cy="190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908720"/>
            <a:ext cx="8964488" cy="28083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нашей исторической памяти существует большой пробел под названием Первая мировая война. Миллионы российских солдат и офицеров в течение нескольких лет отдавали жизни «за веру, царя и Отечество», сделав все зависящее, чтобы одержать победу. Из нашей памяти исчезли многие знаменательные битвы, а память о героях предана забвению.</a:t>
            </a:r>
          </a:p>
          <a:p>
            <a:pPr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Сегодня на уроке речь пойдет 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людях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той войны.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6" name="Picture 6" descr="http://s019.radikal.ru/i623/1203/81/399394a92c65.jpg"/>
          <p:cNvPicPr>
            <a:picLocks noChangeAspect="1" noChangeArrowheads="1"/>
          </p:cNvPicPr>
          <p:nvPr/>
        </p:nvPicPr>
        <p:blipFill>
          <a:blip r:embed="rId3" cstate="print"/>
          <a:srcRect l="5063" t="7806" r="5062" b="7889"/>
          <a:stretch>
            <a:fillRect/>
          </a:stretch>
        </p:blipFill>
        <p:spPr bwMode="auto">
          <a:xfrm>
            <a:off x="395536" y="3789041"/>
            <a:ext cx="2745637" cy="2088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0" name="Picture 10" descr="http://img-fotki.yandex.ru/get/6603/49498256.20/0_82b3f_2dd8cd1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789040"/>
            <a:ext cx="1656184" cy="2128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2" name="Picture 12" descr="http://img1.liveinternet.ru/images/attach/c/5/85/681/85681487_02_russkie_taranuy.jpg"/>
          <p:cNvPicPr>
            <a:picLocks noChangeAspect="1" noChangeArrowheads="1"/>
          </p:cNvPicPr>
          <p:nvPr/>
        </p:nvPicPr>
        <p:blipFill>
          <a:blip r:embed="rId5" cstate="print"/>
          <a:srcRect r="67554"/>
          <a:stretch>
            <a:fillRect/>
          </a:stretch>
        </p:blipFill>
        <p:spPr bwMode="auto">
          <a:xfrm>
            <a:off x="3491880" y="3789040"/>
            <a:ext cx="1540068" cy="214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74" name="Picture 14" descr="http://www.pravmir.ru/wp-content/uploads/2012/07/sestr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89040"/>
            <a:ext cx="1512168" cy="2142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 Для того, чтобы определить роль личности в военных событиях Первой мировой войны, мы разделимся на группы по номерам пословиц, которые вы расшифровали. Каждая группа, работая с материалами, выяснит на конкретных примерах роль отдельных людей в военных событиях?</a:t>
            </a:r>
          </a:p>
          <a:p>
            <a:pPr>
              <a:buNone/>
            </a:pPr>
            <a:endParaRPr lang="ru-RU" sz="26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1. командующий             2. кадровые военные</a:t>
            </a:r>
          </a:p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3. рядовой                    4. медсестра</a:t>
            </a:r>
          </a:p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5. полковые священники    6. дети</a:t>
            </a:r>
          </a:p>
          <a:p>
            <a:pPr>
              <a:buNone/>
            </a:pPr>
            <a:endParaRPr lang="ru-RU" sz="17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Характеристика урока.</a:t>
            </a:r>
            <a:endParaRPr lang="ru-RU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525963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Тип урока: </a:t>
            </a:r>
            <a:r>
              <a:rPr lang="ru-RU" dirty="0" smtClean="0">
                <a:latin typeface="Comic Sans MS" pitchFamily="66" charset="0"/>
              </a:rPr>
              <a:t>изучение нового материала</a:t>
            </a:r>
          </a:p>
          <a:p>
            <a:r>
              <a:rPr lang="ru-RU" b="1" dirty="0" smtClean="0">
                <a:latin typeface="Comic Sans MS" pitchFamily="66" charset="0"/>
              </a:rPr>
              <a:t>Оборудование: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   карта «Первая мировая война», шифровки на каждого ученика (6 вариантов – по количеству групп);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   ПК на каждую группу;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err="1" smtClean="0">
                <a:latin typeface="Comic Sans MS" pitchFamily="66" charset="0"/>
              </a:rPr>
              <a:t>мультимедийная</a:t>
            </a:r>
            <a:r>
              <a:rPr lang="ru-RU" dirty="0" smtClean="0">
                <a:latin typeface="Comic Sans MS" pitchFamily="66" charset="0"/>
              </a:rPr>
              <a:t> презентация;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   видеофильм «Защита крепости </a:t>
            </a:r>
            <a:r>
              <a:rPr lang="ru-RU" dirty="0" err="1" smtClean="0">
                <a:latin typeface="Comic Sans MS" pitchFamily="66" charset="0"/>
              </a:rPr>
              <a:t>Осовец</a:t>
            </a:r>
            <a:r>
              <a:rPr lang="ru-RU" dirty="0" smtClean="0">
                <a:latin typeface="Comic Sans MS" pitchFamily="66" charset="0"/>
              </a:rPr>
              <a:t>. Атака мертвецов 1915.».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У Вас есть 10 минут, чтобы просмотреть материал и подготовить выступление от группы на 2 минуты по плану: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Имя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Звание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Участие в военных операциях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Роль </a:t>
            </a:r>
            <a:r>
              <a:rPr lang="ru-RU" sz="2800" dirty="0" smtClean="0">
                <a:latin typeface="Comic Sans MS" pitchFamily="66" charset="0"/>
              </a:rPr>
              <a:t>в военных событиях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8194" name="Picture 2" descr="http://img1.liveinternet.ru/images/attach/c/0/35/111/35111774_1226422266_vo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2304256" cy="2891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63277"/>
            <a:ext cx="8712968" cy="4525963"/>
          </a:xfrm>
        </p:spPr>
        <p:txBody>
          <a:bodyPr/>
          <a:lstStyle/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командующий </a:t>
            </a: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  <a:hlinkClick r:id="rId2"/>
              </a:rPr>
              <a:t>http://www.ote4estvo.ru/sobytiya-xx/147-brusilovskij-proryv.html</a:t>
            </a:r>
            <a:r>
              <a:rPr lang="ru-RU" sz="2400" dirty="0" smtClean="0">
                <a:latin typeface="Comic Sans MS" pitchFamily="66" charset="0"/>
              </a:rPr>
              <a:t>), </a:t>
            </a:r>
          </a:p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кадровые военные </a:t>
            </a: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  <a:hlinkClick r:id="rId3"/>
              </a:rPr>
              <a:t>http://iskra-chel.ru/a112285-gorod-geroj-pervoj.html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  <a:hlinkClick r:id="rId4"/>
              </a:rPr>
              <a:t>http://akosinov.jimdo.com/</a:t>
            </a:r>
            <a:r>
              <a:rPr lang="ru-RU" sz="1600" dirty="0" err="1" smtClean="0">
                <a:latin typeface="Comic Sans MS" pitchFamily="66" charset="0"/>
                <a:hlinkClick r:id="rId4"/>
              </a:rPr>
              <a:t>герои-великой-войны</a:t>
            </a:r>
            <a:r>
              <a:rPr lang="ru-RU" sz="1600" dirty="0" smtClean="0">
                <a:latin typeface="Comic Sans MS" pitchFamily="66" charset="0"/>
                <a:hlinkClick r:id="rId4"/>
              </a:rPr>
              <a:t>/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), </a:t>
            </a:r>
          </a:p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медсестра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en-US" sz="1600" dirty="0" smtClean="0">
                <a:latin typeface="Comic Sans MS" pitchFamily="66" charset="0"/>
                <a:hlinkClick r:id="rId5"/>
              </a:rPr>
              <a:t>http://www.istpravda.ru/books/5830/</a:t>
            </a:r>
            <a:r>
              <a:rPr lang="ru-RU" sz="2400" dirty="0" smtClean="0">
                <a:latin typeface="Comic Sans MS" pitchFamily="66" charset="0"/>
              </a:rPr>
              <a:t>),</a:t>
            </a:r>
          </a:p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рядовой	  солдат </a:t>
            </a: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  <a:hlinkClick r:id="rId4"/>
              </a:rPr>
              <a:t>http://akosinov.jimdo.com/</a:t>
            </a:r>
            <a:r>
              <a:rPr lang="ru-RU" sz="1600" dirty="0" err="1" smtClean="0">
                <a:latin typeface="Comic Sans MS" pitchFamily="66" charset="0"/>
                <a:hlinkClick r:id="rId4"/>
              </a:rPr>
              <a:t>герои-великой-войны</a:t>
            </a:r>
            <a:r>
              <a:rPr lang="ru-RU" sz="1600" dirty="0" smtClean="0">
                <a:latin typeface="Comic Sans MS" pitchFamily="66" charset="0"/>
                <a:hlinkClick r:id="rId4"/>
              </a:rPr>
              <a:t>/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),</a:t>
            </a:r>
          </a:p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священники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en-US" sz="1600" dirty="0" smtClean="0">
                <a:latin typeface="Comic Sans MS" pitchFamily="66" charset="0"/>
                <a:hlinkClick r:id="rId6"/>
              </a:rPr>
              <a:t>http://shkolazhizni.ru/archive/0/n-10009/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),</a:t>
            </a:r>
          </a:p>
          <a:p>
            <a:pPr marL="457200" indent="-457200">
              <a:buClr>
                <a:srgbClr val="502800"/>
              </a:buClr>
              <a:buFont typeface="+mj-lt"/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дети</a:t>
            </a:r>
            <a:r>
              <a:rPr lang="ru-RU" sz="2400" dirty="0" smtClean="0">
                <a:latin typeface="Comic Sans MS" pitchFamily="66" charset="0"/>
              </a:rPr>
              <a:t> (</a:t>
            </a:r>
            <a:r>
              <a:rPr lang="en-US" sz="1600" dirty="0" smtClean="0">
                <a:latin typeface="Comic Sans MS" pitchFamily="66" charset="0"/>
                <a:hlinkClick r:id="rId7"/>
              </a:rPr>
              <a:t>http://wg-lj.livejournal.com/1344058.html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en-US" sz="1600" u="sng" dirty="0" smtClean="0">
                <a:hlinkClick r:id="rId8"/>
              </a:rPr>
              <a:t>http://www.smolbattle.ru/index.php?threads/%D0%94%D0%B5%D1%82%D0%B8-%E2%80%93-%D0%B3%D0%B5%D1%80%D0%BE%D0%B8-%D0%9F%D0%B5%D1%80%D0%B2%D0%BE%D0%B9-%D0%BC%D0%B8%D1%80%D0%BE%D0%B2%D0%BE%D0%B9-%D0%B2%D0%BE%D0%B9%D0%BD%D1%8B.30109</a:t>
            </a:r>
            <a:r>
              <a:rPr lang="en-US" sz="2400" dirty="0" smtClean="0">
                <a:latin typeface="Comic Sans MS" pitchFamily="66" charset="0"/>
                <a:hlinkClick r:id="rId8"/>
              </a:rPr>
              <a:t>/</a:t>
            </a:r>
            <a:r>
              <a:rPr lang="ru-RU" sz="2400" dirty="0" smtClean="0">
                <a:latin typeface="Comic Sans MS" pitchFamily="66" charset="0"/>
              </a:rPr>
              <a:t>)</a:t>
            </a:r>
          </a:p>
          <a:p>
            <a:pPr>
              <a:buClr>
                <a:srgbClr val="5028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643_html_5db97c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группа Брусилов А.А.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://aleksandkosi.narod.ru/olderfiles/4/e216238a93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888431" cy="504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nk_3861_56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877966"/>
            <a:ext cx="3766940" cy="507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748464" cy="4900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группа </a:t>
            </a:r>
            <a:r>
              <a:rPr lang="ru-RU" sz="3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С.И.Азиайс</a:t>
            </a:r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П.Н.Нестеров 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Рисунок 9" descr="pi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3816424" cy="513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048672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группа Кузьма Крючков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Содержимое 7" descr="c4aefcd24ddb06e3ba732ef1d1c076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10531" cy="5078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604448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группа Римма Иванова</a:t>
            </a:r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istpravda.ru/upload/medialibrary/c54/c54934fe09f019b33f0d2943f98a15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7240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7704856" cy="4180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группа полковые священники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Содержимое 14" descr="21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67" b="4167"/>
          <a:stretch>
            <a:fillRect/>
          </a:stretch>
        </p:blipFill>
        <p:spPr>
          <a:xfrm>
            <a:off x="148895" y="1772816"/>
            <a:ext cx="4783145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21935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548" y="862614"/>
            <a:ext cx="3858940" cy="509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466728" cy="4180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группа дети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http://i760.photobucket.com/albums/xx241/wg2010su/cut2013/pmv_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908720"/>
            <a:ext cx="356388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19872" y="836712"/>
            <a:ext cx="5724128" cy="496855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</a:t>
            </a:r>
            <a:r>
              <a:rPr lang="ru-RU" sz="2200" dirty="0" smtClean="0">
                <a:latin typeface="Comic Sans MS" pitchFamily="66" charset="0"/>
              </a:rPr>
              <a:t>Слева на фото: </a:t>
            </a:r>
            <a:r>
              <a:rPr lang="ru-RU" sz="2200" b="1" dirty="0" smtClean="0">
                <a:latin typeface="Comic Sans MS" pitchFamily="66" charset="0"/>
              </a:rPr>
              <a:t>Казаков Иван Васильевич (15 лет)</a:t>
            </a:r>
            <a:r>
              <a:rPr lang="ru-RU" sz="2200" dirty="0" smtClean="0">
                <a:latin typeface="Comic Sans MS" pitchFamily="66" charset="0"/>
              </a:rPr>
              <a:t> Георгиевский крест 4-й степени получил за то, что во время боя отнял у германцев пулемёт. Георгиевский крест 3-й степени получил за спасение офицера. Георгиевский крест 2-й степени — за разведку, благодаря которой нашим войскам удалось взять неприятельскую батарею. Справа: </a:t>
            </a:r>
            <a:r>
              <a:rPr lang="ru-RU" sz="2200" b="1" dirty="0" err="1" smtClean="0">
                <a:latin typeface="Comic Sans MS" pitchFamily="66" charset="0"/>
              </a:rPr>
              <a:t>Пшеводский</a:t>
            </a:r>
            <a:r>
              <a:rPr lang="ru-RU" sz="2200" b="1" dirty="0" smtClean="0">
                <a:latin typeface="Comic Sans MS" pitchFamily="66" charset="0"/>
              </a:rPr>
              <a:t> Антон Матвеевич (14 лет</a:t>
            </a:r>
            <a:r>
              <a:rPr lang="ru-RU" sz="2200" dirty="0" smtClean="0">
                <a:latin typeface="Comic Sans MS" pitchFamily="66" charset="0"/>
              </a:rPr>
              <a:t>), получил Георгиевский крест 4-й степени за успешную разведку, благодаря которой удалось захватить неприятельскую технику.</a:t>
            </a:r>
            <a:endParaRPr lang="ru-RU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8640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поле боя было место и коллективному подвигу.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allcastles.ru/assets/images/1/1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41528" cy="3944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promstroysofia.ru/PageImage/icon_info_foto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764704"/>
            <a:ext cx="1080120" cy="1080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75248" y="6156593"/>
            <a:ext cx="39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Крепость </a:t>
            </a:r>
            <a:r>
              <a:rPr lang="ru-RU" sz="3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Осовец</a:t>
            </a:r>
            <a:endParaRPr lang="ru-RU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Вопросы к видеоролику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1642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Каково ваше впечатление от видеоролика?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Испытали ли вы чувство гордости за свою страну? Если да, то почему?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Как вы думаете, это единичный случай коллективного подвига? Почему?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Ход урока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4017" y="980728"/>
          <a:ext cx="8820471" cy="4785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97997"/>
                <a:gridCol w="4036488"/>
                <a:gridCol w="3064739"/>
                <a:gridCol w="11212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№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Этап урока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Вид деятельности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время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Организационный момент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2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Мотивация учебной деятельности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игра «Дешифровщик»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7 мин.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3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omic Sans MS" pitchFamily="66" charset="0"/>
                        </a:rPr>
                        <a:t>Целеполагание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Определение темы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и 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цели 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урока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3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4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Постановка проблемной задачи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Фронтальная беседа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5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Поиск решения проблемы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Групповая работа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10 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Представление работы групп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12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Просмотр и обсуждение видеоролика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3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6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Итог урока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Рефлексия - синквейн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7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Домашнее задание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Индивидуальное творческое задание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1 мин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581528" cy="30243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Составьте синквейн по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теме урока 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подумайте какой вывод мы можем сделать из этого урока?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Примеры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651621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Война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Страшная, кровавая.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Рушит, сражается, делает сиротами.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Война – грязное дело на Земле.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Смерть.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331640" y="3356992"/>
            <a:ext cx="8291264" cy="255314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Личность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Смелая, сильная.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Борется, страдает, не сдается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Личность не думает о подвиге.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Герой.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640960" cy="1143000"/>
          </a:xfrm>
        </p:spPr>
        <p:txBody>
          <a:bodyPr/>
          <a:lstStyle/>
          <a:p>
            <a:r>
              <a:rPr lang="ru-RU" sz="3200" b="1" dirty="0" smtClean="0">
                <a:latin typeface="Comic Sans MS" pitchFamily="66" charset="0"/>
              </a:rPr>
              <a:t>Какой вывод мы можем сделать из этого урока?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3016"/>
            <a:ext cx="8784976" cy="236572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 smtClean="0">
                <a:latin typeface="Comic Sans MS" pitchFamily="66" charset="0"/>
              </a:rPr>
              <a:t>История </a:t>
            </a:r>
            <a:r>
              <a:rPr lang="ru-RU" sz="2800" b="1" dirty="0">
                <a:latin typeface="Comic Sans MS" pitchFamily="66" charset="0"/>
              </a:rPr>
              <a:t>не является линейной и предопределённой, каждая личность влияет на неё и поэтому каждый человек несёт ответственность за свои действия перед историей и обществом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endParaRPr lang="ru-RU" sz="2800" dirty="0">
              <a:latin typeface="Comic Sans MS" pitchFamily="66" charset="0"/>
            </a:endParaRPr>
          </a:p>
          <a:p>
            <a:pPr marL="0" indent="0" algn="r">
              <a:spcAft>
                <a:spcPts val="0"/>
              </a:spcAft>
              <a:buNone/>
            </a:pPr>
            <a:endParaRPr lang="ru-RU" sz="2800" dirty="0" smtClean="0">
              <a:latin typeface="Comic Sans MS" pitchFamily="66" charset="0"/>
              <a:ea typeface="Calibri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7308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latin typeface="Comic Sans MS" pitchFamily="66" charset="0"/>
                <a:ea typeface="Times New Roman"/>
              </a:rPr>
              <a:t>Лишь будучи активным участником событий,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/>
            </a:r>
            <a:br>
              <a:rPr lang="ru-RU" sz="2400" dirty="0" smtClean="0">
                <a:latin typeface="Comic Sans MS" pitchFamily="66" charset="0"/>
                <a:ea typeface="Times New Roman"/>
              </a:rPr>
            </a:br>
            <a:r>
              <a:rPr lang="ru-RU" sz="2400" i="1" dirty="0" smtClean="0">
                <a:latin typeface="Comic Sans MS" pitchFamily="66" charset="0"/>
                <a:ea typeface="Times New Roman"/>
              </a:rPr>
              <a:t>можно сыграть действенную роль.</a:t>
            </a:r>
            <a:r>
              <a:rPr lang="ru-RU" sz="2400" dirty="0" smtClean="0">
                <a:latin typeface="Comic Sans MS" pitchFamily="66" charset="0"/>
                <a:ea typeface="Times New Roman"/>
              </a:rPr>
              <a:t/>
            </a:r>
            <a:br>
              <a:rPr lang="ru-RU" sz="2400" dirty="0" smtClean="0">
                <a:latin typeface="Comic Sans MS" pitchFamily="66" charset="0"/>
                <a:ea typeface="Times New Roman"/>
              </a:rPr>
            </a:br>
            <a:r>
              <a:rPr lang="ru-RU" sz="2000" dirty="0" err="1" smtClean="0">
                <a:latin typeface="Comic Sans MS" pitchFamily="66" charset="0"/>
                <a:ea typeface="Times New Roman"/>
              </a:rPr>
              <a:t>Антуант</a:t>
            </a:r>
            <a:r>
              <a:rPr lang="ru-RU" sz="2000" dirty="0" smtClean="0">
                <a:latin typeface="Comic Sans MS" pitchFamily="66" charset="0"/>
                <a:ea typeface="Times New Roman"/>
              </a:rPr>
              <a:t> де Сент-Экзюпери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51104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На выбор: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Написать эссе на тему «Роль личности в военных событиях»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Собрать и оформить  материал о земляке, участнике Первой мировой войны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Comic Sans MS" pitchFamily="66" charset="0"/>
              </a:rPr>
              <a:t>Семейный альбом: мой прадед – участник войны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47861"/>
            <a:ext cx="9108504" cy="5289451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        </a:t>
            </a:r>
            <a:r>
              <a:rPr lang="ru-RU" sz="2800" dirty="0" smtClean="0">
                <a:latin typeface="Comic Sans MS" pitchFamily="66" charset="0"/>
              </a:rPr>
              <a:t>Война</a:t>
            </a:r>
            <a:r>
              <a:rPr lang="ru-RU" sz="2800" dirty="0" smtClean="0">
                <a:latin typeface="Comic Sans MS" pitchFamily="66" charset="0"/>
              </a:rPr>
              <a:t>, по сути, начала новую эпоху в истории человечества и воспринималась как проявление кризиса европейской цивилизации, как великое бедствие, впервые поставившее вопрос о физическом уничтожении человечества. Её вели массовые армии, которые использовали разрушительно оружие, созданное индустриальным обществом.</a:t>
            </a:r>
          </a:p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       Война стала тяжёлой повседневной работой для миллионов. Начатая ради величия империй, она через 4 года разрушила сами эти империи.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«Дешифровщик»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У каждого из вас на парте лежит листок с шифровкой. Найдя буквы с одинаковыми значками и составив слова, вы прочитаете русскую солдатскую пословицу.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Подумайте, в чем смысл пословицы?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1018456" cy="106613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206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войне рать крепка воеводою.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980728"/>
          <a:ext cx="6096000" cy="4809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3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ˆ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Ю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1152128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08856"/>
          <a:ext cx="7560840" cy="472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˚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М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П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М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˚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Т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Ш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±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16530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 смелости не возьмешь крепости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6089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край свой насмерть стой.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3568" y="0"/>
            <a:ext cx="1018456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3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бою побывать – цену жизни узнать.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397000"/>
          <a:ext cx="6864424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632"/>
                <a:gridCol w="980632"/>
                <a:gridCol w="980632"/>
                <a:gridCol w="980632"/>
                <a:gridCol w="980632"/>
                <a:gridCol w="980632"/>
                <a:gridCol w="980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«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   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Ц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Ж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¬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Ю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˘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˝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~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0"/>
            <a:ext cx="1018456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4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ernakova NV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Chernakova NV</Template>
  <TotalTime>1755</TotalTime>
  <Words>1190</Words>
  <Application>Microsoft Office PowerPoint</Application>
  <PresentationFormat>Экран (4:3)</PresentationFormat>
  <Paragraphs>458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Chernakova NV</vt:lpstr>
      <vt:lpstr>РОЛЬ ЛИЧНОСТИ В ВОЕННЫХ СОБЫТИЯХ (на примере Первой мировой войны)</vt:lpstr>
      <vt:lpstr>Характеристика урока.</vt:lpstr>
      <vt:lpstr>Ход урока</vt:lpstr>
      <vt:lpstr>Слайд 4</vt:lpstr>
      <vt:lpstr>Игра «Дешифровщик»</vt:lpstr>
      <vt:lpstr>1</vt:lpstr>
      <vt:lpstr>2</vt:lpstr>
      <vt:lpstr>Слайд 8</vt:lpstr>
      <vt:lpstr>Слайд 9</vt:lpstr>
      <vt:lpstr>5</vt:lpstr>
      <vt:lpstr>Слайд 11</vt:lpstr>
      <vt:lpstr>Слайд 12</vt:lpstr>
      <vt:lpstr>Герои, Личности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2 группа С.И.Азиайс, П.Н.Нестеров </vt:lpstr>
      <vt:lpstr>3 группа Кузьма Крючков</vt:lpstr>
      <vt:lpstr>4 группа Римма Иванова </vt:lpstr>
      <vt:lpstr>5 группа полковые священники</vt:lpstr>
      <vt:lpstr>6 группа дети</vt:lpstr>
      <vt:lpstr>Слайд 28</vt:lpstr>
      <vt:lpstr>Вопросы к видеоролику</vt:lpstr>
      <vt:lpstr>Составьте синквейн по теме урока и подумайте какой вывод мы можем сделать из этого урока?</vt:lpstr>
      <vt:lpstr>Примеры</vt:lpstr>
      <vt:lpstr>Какой вывод мы можем сделать из этого урока?</vt:lpstr>
      <vt:lpstr>Домашнее задание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183</cp:revision>
  <dcterms:created xsi:type="dcterms:W3CDTF">2014-07-08T07:05:41Z</dcterms:created>
  <dcterms:modified xsi:type="dcterms:W3CDTF">2014-07-14T14:50:20Z</dcterms:modified>
</cp:coreProperties>
</file>